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B_2B28E45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342" r:id="rId3"/>
    <p:sldId id="357" r:id="rId4"/>
    <p:sldId id="258" r:id="rId5"/>
    <p:sldId id="259" r:id="rId6"/>
    <p:sldId id="260" r:id="rId7"/>
    <p:sldId id="261" r:id="rId8"/>
    <p:sldId id="264" r:id="rId9"/>
    <p:sldId id="358" r:id="rId10"/>
    <p:sldId id="359" r:id="rId11"/>
    <p:sldId id="360" r:id="rId12"/>
    <p:sldId id="361" r:id="rId13"/>
    <p:sldId id="345" r:id="rId14"/>
    <p:sldId id="263" r:id="rId15"/>
    <p:sldId id="362" r:id="rId16"/>
    <p:sldId id="269" r:id="rId17"/>
    <p:sldId id="363" r:id="rId18"/>
    <p:sldId id="364" r:id="rId19"/>
    <p:sldId id="365" r:id="rId20"/>
    <p:sldId id="272" r:id="rId21"/>
    <p:sldId id="288" r:id="rId22"/>
    <p:sldId id="286" r:id="rId23"/>
    <p:sldId id="287" r:id="rId24"/>
    <p:sldId id="273" r:id="rId25"/>
    <p:sldId id="289" r:id="rId26"/>
    <p:sldId id="290" r:id="rId27"/>
    <p:sldId id="347" r:id="rId28"/>
    <p:sldId id="291" r:id="rId29"/>
    <p:sldId id="292" r:id="rId30"/>
    <p:sldId id="293" r:id="rId31"/>
    <p:sldId id="294" r:id="rId32"/>
    <p:sldId id="281" r:id="rId33"/>
    <p:sldId id="283" r:id="rId34"/>
    <p:sldId id="284" r:id="rId35"/>
    <p:sldId id="299" r:id="rId36"/>
    <p:sldId id="285" r:id="rId37"/>
    <p:sldId id="295" r:id="rId38"/>
    <p:sldId id="296" r:id="rId39"/>
    <p:sldId id="352" r:id="rId40"/>
    <p:sldId id="309" r:id="rId41"/>
    <p:sldId id="343" r:id="rId42"/>
    <p:sldId id="310" r:id="rId43"/>
    <p:sldId id="300" r:id="rId44"/>
    <p:sldId id="340" r:id="rId45"/>
    <p:sldId id="312" r:id="rId46"/>
    <p:sldId id="313" r:id="rId47"/>
    <p:sldId id="315" r:id="rId48"/>
    <p:sldId id="316" r:id="rId49"/>
    <p:sldId id="348" r:id="rId50"/>
    <p:sldId id="317" r:id="rId51"/>
    <p:sldId id="320" r:id="rId52"/>
    <p:sldId id="318" r:id="rId53"/>
    <p:sldId id="319" r:id="rId54"/>
    <p:sldId id="324" r:id="rId55"/>
    <p:sldId id="349" r:id="rId56"/>
    <p:sldId id="350" r:id="rId57"/>
    <p:sldId id="351" r:id="rId58"/>
    <p:sldId id="336" r:id="rId59"/>
    <p:sldId id="353" r:id="rId60"/>
    <p:sldId id="330" r:id="rId61"/>
    <p:sldId id="341" r:id="rId62"/>
    <p:sldId id="262" r:id="rId63"/>
    <p:sldId id="267" r:id="rId64"/>
    <p:sldId id="268" r:id="rId65"/>
    <p:sldId id="265" r:id="rId66"/>
    <p:sldId id="266" r:id="rId67"/>
    <p:sldId id="277" r:id="rId68"/>
    <p:sldId id="346" r:id="rId69"/>
    <p:sldId id="280" r:id="rId70"/>
    <p:sldId id="275" r:id="rId71"/>
    <p:sldId id="279" r:id="rId72"/>
    <p:sldId id="307" r:id="rId73"/>
    <p:sldId id="339" r:id="rId74"/>
    <p:sldId id="308" r:id="rId75"/>
    <p:sldId id="314" r:id="rId76"/>
    <p:sldId id="321" r:id="rId77"/>
    <p:sldId id="322" r:id="rId78"/>
    <p:sldId id="323" r:id="rId79"/>
    <p:sldId id="327" r:id="rId80"/>
    <p:sldId id="328" r:id="rId81"/>
    <p:sldId id="329" r:id="rId82"/>
    <p:sldId id="331" r:id="rId83"/>
    <p:sldId id="344" r:id="rId84"/>
    <p:sldId id="332" r:id="rId85"/>
    <p:sldId id="354" r:id="rId86"/>
    <p:sldId id="355" r:id="rId87"/>
    <p:sldId id="334" r:id="rId88"/>
    <p:sldId id="335" r:id="rId89"/>
    <p:sldId id="356" r:id="rId90"/>
    <p:sldId id="337" r:id="rId91"/>
    <p:sldId id="33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02A467-69F2-3057-2D7A-16A7D1E50E28}" name="Nallajerla, Ms. Kavya" initials="NK" userId="S::kn70080n@pace.edu::13ddf3d3-9c87-4436-b50e-e40d642d07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C79F9-3C1D-BD63-E91B-9C2E0F5F5A84}" v="7" vWet="8" dt="2022-12-15T05:01:56.884"/>
    <p1510:client id="{86ACAD35-1AE8-A442-46B8-A08C07FF1033}" v="10" dt="2022-12-15T04:58:38.248"/>
    <p1510:client id="{B548E769-1AFA-884C-B2D4-5E19FCD746E5}" v="1170" dt="2022-12-15T05:04:26.466"/>
    <p1510:client id="{FB50D069-B673-8D14-DA25-45B14A2B9532}" v="12" dt="2022-12-15T04:54:46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5"/>
  </p:normalViewPr>
  <p:slideViewPr>
    <p:cSldViewPr snapToGrid="0">
      <p:cViewPr varScale="1">
        <p:scale>
          <a:sx n="95" d="100"/>
          <a:sy n="95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1B_2B28E4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3B5B70-2270-4049-B98B-5125039FECE5}" authorId="{5102A467-69F2-3057-2D7A-16A7D1E50E28}" status="resolved" created="2022-12-13T22:13:32.573" complete="100000">
    <pc:sldMkLst xmlns:pc="http://schemas.microsoft.com/office/powerpoint/2013/main/command">
      <pc:docMk/>
      <pc:sldMk cId="724100188" sldId="283"/>
    </pc:sldMkLst>
    <p188:txBody>
      <a:bodyPr/>
      <a:lstStyle/>
      <a:p>
        <a:r>
          <a:rPr lang="en-US"/>
          <a:t>NK</a:t>
        </a:r>
      </a:p>
    </p188:txBody>
  </p188:cm>
  <p188:cm id="{CA1573FE-B122-4269-82A9-BF5A1022A75E}" authorId="{5102A467-69F2-3057-2D7A-16A7D1E50E28}" created="2022-12-13T22:26:50.200">
    <pc:sldMkLst xmlns:pc="http://schemas.microsoft.com/office/powerpoint/2013/main/command">
      <pc:docMk/>
      <pc:sldMk cId="724100188" sldId="283"/>
    </pc:sldMkLst>
    <p188:txBody>
      <a:bodyPr/>
      <a:lstStyle/>
      <a:p>
        <a:r>
          <a:rPr lang="en-US"/>
          <a:t>NK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7EE25-A7CE-4B8D-AE75-AA18F305BCE0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BDFB1B-8171-4330-9277-A2EF684B1EA8}">
      <dgm:prSet/>
      <dgm:spPr/>
      <dgm:t>
        <a:bodyPr/>
        <a:lstStyle/>
        <a:p>
          <a:r>
            <a:rPr lang="en-US"/>
            <a:t>KAVYA Nallajerla</a:t>
          </a:r>
        </a:p>
      </dgm:t>
    </dgm:pt>
    <dgm:pt modelId="{C78037DB-4292-4223-AFDA-555B4F15E3DF}" type="parTrans" cxnId="{F0C62958-3B56-4C3E-B793-ADC798357D03}">
      <dgm:prSet/>
      <dgm:spPr/>
      <dgm:t>
        <a:bodyPr/>
        <a:lstStyle/>
        <a:p>
          <a:endParaRPr lang="en-US"/>
        </a:p>
      </dgm:t>
    </dgm:pt>
    <dgm:pt modelId="{7A80D8CF-6D99-415F-9BCD-D6EA4909B35D}" type="sibTrans" cxnId="{F0C62958-3B56-4C3E-B793-ADC798357D03}">
      <dgm:prSet/>
      <dgm:spPr/>
      <dgm:t>
        <a:bodyPr/>
        <a:lstStyle/>
        <a:p>
          <a:endParaRPr lang="en-US"/>
        </a:p>
      </dgm:t>
    </dgm:pt>
    <dgm:pt modelId="{A88F0120-0216-4573-A99E-6E8CCEAA6AC7}">
      <dgm:prSet/>
      <dgm:spPr/>
      <dgm:t>
        <a:bodyPr/>
        <a:lstStyle/>
        <a:p>
          <a:r>
            <a:rPr lang="en-US"/>
            <a:t>Year 1991</a:t>
          </a:r>
        </a:p>
      </dgm:t>
    </dgm:pt>
    <dgm:pt modelId="{C9F81DBC-A2FA-4B28-A63F-77215263DB8B}" type="parTrans" cxnId="{ECC9A4FB-D408-45E6-99FD-81666F89B4CE}">
      <dgm:prSet/>
      <dgm:spPr/>
      <dgm:t>
        <a:bodyPr/>
        <a:lstStyle/>
        <a:p>
          <a:endParaRPr lang="en-US"/>
        </a:p>
      </dgm:t>
    </dgm:pt>
    <dgm:pt modelId="{0883367E-DE31-4E91-8AE5-4BCDC5584B18}" type="sibTrans" cxnId="{ECC9A4FB-D408-45E6-99FD-81666F89B4CE}">
      <dgm:prSet/>
      <dgm:spPr/>
      <dgm:t>
        <a:bodyPr/>
        <a:lstStyle/>
        <a:p>
          <a:endParaRPr lang="en-US"/>
        </a:p>
      </dgm:t>
    </dgm:pt>
    <dgm:pt modelId="{A73EF5A6-D248-4C2C-940E-2078F54E17FE}" type="pres">
      <dgm:prSet presAssocID="{BD07EE25-A7CE-4B8D-AE75-AA18F305BCE0}" presName="diagram" presStyleCnt="0">
        <dgm:presLayoutVars>
          <dgm:dir/>
          <dgm:resizeHandles val="exact"/>
        </dgm:presLayoutVars>
      </dgm:prSet>
      <dgm:spPr/>
    </dgm:pt>
    <dgm:pt modelId="{BBC7ADF1-5EF7-411E-8BFE-8FEA0044B8FB}" type="pres">
      <dgm:prSet presAssocID="{D0BDFB1B-8171-4330-9277-A2EF684B1EA8}" presName="node" presStyleLbl="node1" presStyleIdx="0" presStyleCnt="2">
        <dgm:presLayoutVars>
          <dgm:bulletEnabled val="1"/>
        </dgm:presLayoutVars>
      </dgm:prSet>
      <dgm:spPr/>
    </dgm:pt>
    <dgm:pt modelId="{49CB1257-F8B0-4844-BC93-A0A322E15F09}" type="pres">
      <dgm:prSet presAssocID="{7A80D8CF-6D99-415F-9BCD-D6EA4909B35D}" presName="sibTrans" presStyleLbl="sibTrans2D1" presStyleIdx="0" presStyleCnt="1"/>
      <dgm:spPr/>
    </dgm:pt>
    <dgm:pt modelId="{4BA6B8A8-E941-4623-BCB9-30E0CA171892}" type="pres">
      <dgm:prSet presAssocID="{7A80D8CF-6D99-415F-9BCD-D6EA4909B35D}" presName="connectorText" presStyleLbl="sibTrans2D1" presStyleIdx="0" presStyleCnt="1"/>
      <dgm:spPr/>
    </dgm:pt>
    <dgm:pt modelId="{AD7706CE-9C9A-4969-A8ED-C2E0544C2405}" type="pres">
      <dgm:prSet presAssocID="{A88F0120-0216-4573-A99E-6E8CCEAA6AC7}" presName="node" presStyleLbl="node1" presStyleIdx="1" presStyleCnt="2">
        <dgm:presLayoutVars>
          <dgm:bulletEnabled val="1"/>
        </dgm:presLayoutVars>
      </dgm:prSet>
      <dgm:spPr/>
    </dgm:pt>
  </dgm:ptLst>
  <dgm:cxnLst>
    <dgm:cxn modelId="{DE644233-00CD-4AF3-A560-AF5D6DF99A21}" type="presOf" srcId="{D0BDFB1B-8171-4330-9277-A2EF684B1EA8}" destId="{BBC7ADF1-5EF7-411E-8BFE-8FEA0044B8FB}" srcOrd="0" destOrd="0" presId="urn:microsoft.com/office/officeart/2005/8/layout/process5"/>
    <dgm:cxn modelId="{F0C62958-3B56-4C3E-B793-ADC798357D03}" srcId="{BD07EE25-A7CE-4B8D-AE75-AA18F305BCE0}" destId="{D0BDFB1B-8171-4330-9277-A2EF684B1EA8}" srcOrd="0" destOrd="0" parTransId="{C78037DB-4292-4223-AFDA-555B4F15E3DF}" sibTransId="{7A80D8CF-6D99-415F-9BCD-D6EA4909B35D}"/>
    <dgm:cxn modelId="{DD89F58E-8C97-42E1-A305-B7B51D87A83B}" type="presOf" srcId="{7A80D8CF-6D99-415F-9BCD-D6EA4909B35D}" destId="{49CB1257-F8B0-4844-BC93-A0A322E15F09}" srcOrd="0" destOrd="0" presId="urn:microsoft.com/office/officeart/2005/8/layout/process5"/>
    <dgm:cxn modelId="{6E2CD3A0-06CC-4C88-9B08-816E90073D6B}" type="presOf" srcId="{A88F0120-0216-4573-A99E-6E8CCEAA6AC7}" destId="{AD7706CE-9C9A-4969-A8ED-C2E0544C2405}" srcOrd="0" destOrd="0" presId="urn:microsoft.com/office/officeart/2005/8/layout/process5"/>
    <dgm:cxn modelId="{872877BF-B55F-4E5A-B925-7A54BB59185F}" type="presOf" srcId="{7A80D8CF-6D99-415F-9BCD-D6EA4909B35D}" destId="{4BA6B8A8-E941-4623-BCB9-30E0CA171892}" srcOrd="1" destOrd="0" presId="urn:microsoft.com/office/officeart/2005/8/layout/process5"/>
    <dgm:cxn modelId="{14111CF1-7BC9-4F34-81E3-E91855DDBB5C}" type="presOf" srcId="{BD07EE25-A7CE-4B8D-AE75-AA18F305BCE0}" destId="{A73EF5A6-D248-4C2C-940E-2078F54E17FE}" srcOrd="0" destOrd="0" presId="urn:microsoft.com/office/officeart/2005/8/layout/process5"/>
    <dgm:cxn modelId="{ECC9A4FB-D408-45E6-99FD-81666F89B4CE}" srcId="{BD07EE25-A7CE-4B8D-AE75-AA18F305BCE0}" destId="{A88F0120-0216-4573-A99E-6E8CCEAA6AC7}" srcOrd="1" destOrd="0" parTransId="{C9F81DBC-A2FA-4B28-A63F-77215263DB8B}" sibTransId="{0883367E-DE31-4E91-8AE5-4BCDC5584B18}"/>
    <dgm:cxn modelId="{41717C4E-D2B5-498F-8CB2-763B812DDFE2}" type="presParOf" srcId="{A73EF5A6-D248-4C2C-940E-2078F54E17FE}" destId="{BBC7ADF1-5EF7-411E-8BFE-8FEA0044B8FB}" srcOrd="0" destOrd="0" presId="urn:microsoft.com/office/officeart/2005/8/layout/process5"/>
    <dgm:cxn modelId="{334141B4-E566-40EC-ADD4-94328B2C7CB6}" type="presParOf" srcId="{A73EF5A6-D248-4C2C-940E-2078F54E17FE}" destId="{49CB1257-F8B0-4844-BC93-A0A322E15F09}" srcOrd="1" destOrd="0" presId="urn:microsoft.com/office/officeart/2005/8/layout/process5"/>
    <dgm:cxn modelId="{D90F0F79-6F50-41EB-83ED-4C5BFBA68CF0}" type="presParOf" srcId="{49CB1257-F8B0-4844-BC93-A0A322E15F09}" destId="{4BA6B8A8-E941-4623-BCB9-30E0CA171892}" srcOrd="0" destOrd="0" presId="urn:microsoft.com/office/officeart/2005/8/layout/process5"/>
    <dgm:cxn modelId="{F15B54EE-7224-4F64-80C1-69BB3F5F0F05}" type="presParOf" srcId="{A73EF5A6-D248-4C2C-940E-2078F54E17FE}" destId="{AD7706CE-9C9A-4969-A8ED-C2E0544C2405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7ADF1-5EF7-411E-8BFE-8FEA0044B8FB}">
      <dsp:nvSpPr>
        <dsp:cNvPr id="0" name=""/>
        <dsp:cNvSpPr/>
      </dsp:nvSpPr>
      <dsp:spPr>
        <a:xfrm>
          <a:off x="2169" y="347892"/>
          <a:ext cx="4627222" cy="2776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KAVYA Nallajerla</a:t>
          </a:r>
        </a:p>
      </dsp:txBody>
      <dsp:txXfrm>
        <a:off x="83485" y="429208"/>
        <a:ext cx="4464590" cy="2613701"/>
      </dsp:txXfrm>
    </dsp:sp>
    <dsp:sp modelId="{49CB1257-F8B0-4844-BC93-A0A322E15F09}">
      <dsp:nvSpPr>
        <dsp:cNvPr id="0" name=""/>
        <dsp:cNvSpPr/>
      </dsp:nvSpPr>
      <dsp:spPr>
        <a:xfrm>
          <a:off x="5036588" y="1162283"/>
          <a:ext cx="980971" cy="11475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5036588" y="1391793"/>
        <a:ext cx="686680" cy="688531"/>
      </dsp:txXfrm>
    </dsp:sp>
    <dsp:sp modelId="{AD7706CE-9C9A-4969-A8ED-C2E0544C2405}">
      <dsp:nvSpPr>
        <dsp:cNvPr id="0" name=""/>
        <dsp:cNvSpPr/>
      </dsp:nvSpPr>
      <dsp:spPr>
        <a:xfrm>
          <a:off x="6480281" y="347892"/>
          <a:ext cx="4627222" cy="27763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Year 1991</a:t>
          </a:r>
        </a:p>
      </dsp:txBody>
      <dsp:txXfrm>
        <a:off x="6561597" y="429208"/>
        <a:ext cx="4464590" cy="2613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146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5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2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4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13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799" r:id="rId5"/>
    <p:sldLayoutId id="2147483804" r:id="rId6"/>
    <p:sldLayoutId id="2147483800" r:id="rId7"/>
    <p:sldLayoutId id="2147483801" r:id="rId8"/>
    <p:sldLayoutId id="2147483802" r:id="rId9"/>
    <p:sldLayoutId id="2147483803" r:id="rId10"/>
    <p:sldLayoutId id="21474838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1B_2B28E45C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Team Orange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0779" y="3952792"/>
            <a:ext cx="6125372" cy="261828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Omkar Vartak </a:t>
            </a: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Sindhuja </a:t>
            </a:r>
            <a:r>
              <a:rPr lang="en-US" sz="1600" err="1">
                <a:cs typeface="Calibri"/>
              </a:rPr>
              <a:t>Pulumati</a:t>
            </a: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Shweta Sawant</a:t>
            </a: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Riya Sarode</a:t>
            </a: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Mihir Zala</a:t>
            </a: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en-US" sz="1600">
                <a:cs typeface="Calibri"/>
              </a:rPr>
              <a:t>Kavya Nallajerla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endParaRPr lang="en-US" sz="1600">
              <a:solidFill>
                <a:srgbClr val="FFFFFF">
                  <a:alpha val="70000"/>
                </a:srgbClr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B1C-E536-CBD4-2C6B-E1D1D6CAB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3" r="41112" b="-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C863-2905-AA77-2BD2-DDC9E6AA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for Combined cases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FFBD709-1019-E332-1297-B175DB70C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316" y="1790700"/>
            <a:ext cx="5937018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2C3A2-6FF2-40A7-9C71-3CEF0E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6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7EEC-8335-80A4-EA4A-F0A19288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For combined Cases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AF8B38F-0A19-29AB-9FEF-98964A15F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744" y="1790700"/>
            <a:ext cx="5796162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41A56-5C59-4DC3-BCE7-5D0E0C90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6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A54A-E2AA-12B3-82DF-9D4517D4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for combined cases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3CF29F8-5E4D-7E82-EA7E-F1A9DB478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861" y="1790700"/>
            <a:ext cx="8295929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C4714-56E7-49B3-ACE6-BD3F4219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512B0-E875-7F5C-5696-88EC461A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sz="2600"/>
              <a:t>The Result That we got after executing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2C8FCC5-20CD-D52A-60A5-D758104B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196131"/>
            <a:ext cx="6113812" cy="44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B194-B763-E5CC-B0E1-8CD37DE1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Case for 12 records.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C21DDB-6AFD-53DD-B05E-6A032A60975A}"/>
              </a:ext>
            </a:extLst>
          </p:cNvPr>
          <p:cNvSpPr txBox="1">
            <a:spLocks/>
          </p:cNvSpPr>
          <p:nvPr/>
        </p:nvSpPr>
        <p:spPr>
          <a:xfrm>
            <a:off x="1302456" y="1784527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2F5FAB5-8049-07D9-30D4-3E4D42DD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62" y="1950988"/>
            <a:ext cx="7964310" cy="4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2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DE77-45AC-921C-EFE5-6EE69C5C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Taken for 12 Case records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7284E1-28D0-08BB-6899-7B64E8322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090" y="1790700"/>
            <a:ext cx="5211471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315ED-DD42-45DD-840B-3F3C6806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6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5C9D-A09D-89F5-7292-8CA092D4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 of </a:t>
            </a:r>
            <a:r>
              <a:rPr lang="en-US" err="1"/>
              <a:t>kNn</a:t>
            </a:r>
            <a:r>
              <a:rPr lang="en-US"/>
              <a:t> </a:t>
            </a:r>
            <a:r>
              <a:rPr lang="en-US" err="1"/>
              <a:t>algortihm</a:t>
            </a:r>
            <a:r>
              <a:rPr lang="en-US"/>
              <a:t> Year 1987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7891D43-4DCE-C540-C15F-56321C6B3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911" y="1790700"/>
            <a:ext cx="5857827" cy="3978275"/>
          </a:xfrm>
        </p:spPr>
      </p:pic>
    </p:spTree>
    <p:extLst>
      <p:ext uri="{BB962C8B-B14F-4D97-AF65-F5344CB8AC3E}">
        <p14:creationId xmlns:p14="http://schemas.microsoft.com/office/powerpoint/2010/main" val="2622306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3DCB-1934-54F5-E4FC-EAD45187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 for 12 </a:t>
            </a:r>
            <a:r>
              <a:rPr lang="en-US" dirty="0" err="1"/>
              <a:t>CAse</a:t>
            </a:r>
            <a:r>
              <a:rPr lang="en-US" dirty="0"/>
              <a:t> records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1EDC906-799E-2043-D540-3BBCB3A8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215" y="1790700"/>
            <a:ext cx="6892378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24028-9E3C-4CA2-9537-12761B6B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AF3E-7212-23A1-B5E2-9D54582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 </a:t>
            </a:r>
            <a:r>
              <a:rPr lang="en-US" dirty="0">
                <a:ea typeface="+mj-lt"/>
                <a:cs typeface="+mj-lt"/>
              </a:rPr>
              <a:t>RESULT FOR 12 CASE RECORDS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9B6A4C6-B666-E08F-F51B-A0F4236E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809" y="1790700"/>
            <a:ext cx="9150033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A1E7A-810F-4E55-A724-7A0A8FAF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8C22-8D6D-F7CA-8FD3-4BDD7642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 </a:t>
            </a:r>
            <a:r>
              <a:rPr lang="en-US" dirty="0">
                <a:ea typeface="+mj-lt"/>
                <a:cs typeface="+mj-lt"/>
              </a:rPr>
              <a:t>RESULT FOR 12 CASE RECORDS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AD38550-4B56-408E-8588-929AA8BC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350" y="2408238"/>
            <a:ext cx="8362950" cy="2743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20DCB-A34B-4CF8-B75A-1E7D9D27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9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9CC0-829D-3ADD-0BCA-025EB1EE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60" y="2150134"/>
            <a:ext cx="10026650" cy="3978275"/>
          </a:xfrm>
        </p:spPr>
        <p:txBody>
          <a:bodyPr/>
          <a:lstStyle/>
          <a:p>
            <a:pPr marL="359410" indent="-359410"/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98E467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98E467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lvl="1">
              <a:buClr>
                <a:srgbClr val="98E467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                                                  </a:t>
            </a:r>
            <a:r>
              <a:rPr lang="en-US" sz="2800">
                <a:solidFill>
                  <a:srgbClr val="FFFFFF">
                    <a:alpha val="70000"/>
                  </a:srgbClr>
                </a:solidFill>
              </a:rPr>
              <a:t>OMKAR VARTAK YEAR 1987</a:t>
            </a:r>
            <a:endParaRPr lang="en-US" sz="2800" i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43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A78D-FF8C-9A60-4447-8860B5A2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Output for using the following model </a:t>
            </a:r>
            <a:r>
              <a:rPr lang="en-US" err="1"/>
              <a:t>YEar</a:t>
            </a:r>
            <a:r>
              <a:rPr lang="en-US"/>
              <a:t> 1987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1915C72-96DD-8637-8E3D-EC6374E8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347" y="1790700"/>
            <a:ext cx="6710956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F06AF-25E8-4374-9B6C-625D5D37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4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EA55B-D12B-4B36-CABE-86074F067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917" y="3248916"/>
            <a:ext cx="3020636" cy="425931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59410" lvl="1"/>
            <a:r>
              <a:rPr lang="en-US" sz="3200">
                <a:solidFill>
                  <a:srgbClr val="FFFFFF">
                    <a:alpha val="70000"/>
                  </a:srgbClr>
                </a:solidFill>
              </a:rPr>
              <a:t>MIHIR ZALA</a:t>
            </a:r>
            <a:br>
              <a:rPr lang="en-US" sz="3200"/>
            </a:br>
            <a:r>
              <a:rPr lang="en-US" sz="3200">
                <a:solidFill>
                  <a:srgbClr val="FFFFFF">
                    <a:alpha val="70000"/>
                  </a:srgbClr>
                </a:solidFill>
              </a:rPr>
              <a:t> Year 1989</a:t>
            </a:r>
          </a:p>
          <a:p>
            <a:pPr marL="359410" indent="-359410">
              <a:buClr>
                <a:srgbClr val="98E467"/>
              </a:buClr>
            </a:pPr>
            <a:endParaRPr lang="en-US" sz="32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7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877C-6C40-0812-18F3-F24F1A42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CODE FOR SELECTING 1000 RANDOM RECORDS FOR YEAR 1989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951D9-4A2D-64FC-4EF7-109FA01D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1" y="2307431"/>
            <a:ext cx="11757138" cy="2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5353-87EF-D1F6-6834-ACBA5E8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DISPLAYING SAMPLE DATA IN EXCEL FOR YEAR 1989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2487C57-25A9-563A-3F24-78B589AE5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9" y="2311165"/>
            <a:ext cx="11087781" cy="28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BC6E-6A0D-BF83-5A11-20157680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DATA FOR ALL THE YEARS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52DC56D-1137-C9FF-89BD-A43E61FA9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6" y="2797176"/>
            <a:ext cx="11781048" cy="17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E189-D066-A2B7-EE51-C10ECAF0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DATA FILE IN EXCEL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FD29F55-5448-87FB-8DC6-376071553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8" y="1885951"/>
            <a:ext cx="10905344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0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7212-B080-EF3A-521A-08993149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DATA IN RAPIDMINER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BCF7FBF-D8C7-2C1C-F97D-8B1E9EB6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789363"/>
            <a:ext cx="7772400" cy="42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B7D5-254C-13A0-86B2-74527012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ATTRIBUTES SELECTION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8C1849-3083-3B5C-A6E4-F4EEAF55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480469"/>
            <a:ext cx="6938427" cy="51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FC01-F2F5-2126-184A-C92425AD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B1FC64-BE3E-1D87-7C96-C6C43833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97099"/>
            <a:ext cx="10663450" cy="2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04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379E-3715-B75C-BFFA-1ED76145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OF DECISION TREE MODEL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5831A5D-7DB6-CE5A-503C-8D82F7936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515979"/>
            <a:ext cx="7772400" cy="49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AA57-C11F-07EE-D563-769F329C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45572"/>
            <a:ext cx="10026650" cy="1121303"/>
          </a:xfrm>
        </p:spPr>
        <p:txBody>
          <a:bodyPr>
            <a:normAutofit/>
          </a:bodyPr>
          <a:lstStyle/>
          <a:p>
            <a:r>
              <a:rPr lang="en-US"/>
              <a:t>Selecting Random 1000 records from </a:t>
            </a:r>
            <a:r>
              <a:rPr lang="en-US" err="1"/>
              <a:t>aSSIGNED</a:t>
            </a:r>
            <a:r>
              <a:rPr lang="en-US"/>
              <a:t> YEAR 1987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1B7B812-6162-146D-4E6F-1E90C5AC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541" y="1790700"/>
            <a:ext cx="8834568" cy="421890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1CD09-4881-40A5-A5EF-D86BE88F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9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2516-1474-55FA-A897-F40C341A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VECTOR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DB1CA05-9F65-9C77-76D9-59A61DA61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2639869"/>
            <a:ext cx="10131732" cy="16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61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336F-C3FC-96D4-C3C1-3A6893A3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THE EXAMPLE DATA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C2D2214-9466-3C12-310D-B490DE9B0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6" y="2508402"/>
            <a:ext cx="10344216" cy="33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8CA7934-FB73-831F-A461-2D2E8DF05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108496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223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E054-A3AA-3A49-8FAC-F267DA86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67" y="925780"/>
            <a:ext cx="11358369" cy="74109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SELECTING SAMPLE 1000 RECORDS Of year 1991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64F6D94-F185-9F22-E583-5470BBEAE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351" y="1790700"/>
            <a:ext cx="8342949" cy="3978275"/>
          </a:xfrm>
        </p:spPr>
      </p:pic>
    </p:spTree>
    <p:extLst>
      <p:ext uri="{BB962C8B-B14F-4D97-AF65-F5344CB8AC3E}">
        <p14:creationId xmlns:p14="http://schemas.microsoft.com/office/powerpoint/2010/main" val="7241001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7CD6-210D-1731-A32B-C591C0BE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Importing the Updated sample data to the system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751E57D-0E59-218A-9A32-C6E58E4D6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846953"/>
            <a:ext cx="10026650" cy="3865770"/>
          </a:xfrm>
        </p:spPr>
      </p:pic>
    </p:spTree>
    <p:extLst>
      <p:ext uri="{BB962C8B-B14F-4D97-AF65-F5344CB8AC3E}">
        <p14:creationId xmlns:p14="http://schemas.microsoft.com/office/powerpoint/2010/main" val="314289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E9C0-17CB-2B7A-0E38-73A256BA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Combining data from all years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AB10797-7AC9-3B0F-7934-564A8F29C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610576"/>
            <a:ext cx="10026650" cy="2338523"/>
          </a:xfrm>
        </p:spPr>
      </p:pic>
    </p:spTree>
    <p:extLst>
      <p:ext uri="{BB962C8B-B14F-4D97-AF65-F5344CB8AC3E}">
        <p14:creationId xmlns:p14="http://schemas.microsoft.com/office/powerpoint/2010/main" val="290754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6DF4-FD97-0CAD-958E-734D9601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Combining data from all  the sample years from team orange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EDA56B6-91E5-C876-8CCF-3F30CD5E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42" y="1790700"/>
            <a:ext cx="9898675" cy="3978275"/>
          </a:xfrm>
        </p:spPr>
      </p:pic>
    </p:spTree>
    <p:extLst>
      <p:ext uri="{BB962C8B-B14F-4D97-AF65-F5344CB8AC3E}">
        <p14:creationId xmlns:p14="http://schemas.microsoft.com/office/powerpoint/2010/main" val="392148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4DF4-C04F-17D6-0B92-257C222C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28" y="734148"/>
            <a:ext cx="11522940" cy="932727"/>
          </a:xfrm>
        </p:spPr>
        <p:txBody>
          <a:bodyPr>
            <a:normAutofit fontScale="90000"/>
          </a:bodyPr>
          <a:lstStyle/>
          <a:p>
            <a:r>
              <a:rPr lang="en-US"/>
              <a:t>Importing Combined sample Data and  Designing it with process, training ,Testing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C634337-072E-525C-6CB9-DFA287A3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581" y="1790700"/>
            <a:ext cx="9707707" cy="3978275"/>
          </a:xfrm>
        </p:spPr>
      </p:pic>
    </p:spTree>
    <p:extLst>
      <p:ext uri="{BB962C8B-B14F-4D97-AF65-F5344CB8AC3E}">
        <p14:creationId xmlns:p14="http://schemas.microsoft.com/office/powerpoint/2010/main" val="936261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A31A-3862-4E25-7BCA-434B7BCF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 Cross validation for logistic regression model and testing performance 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377C9-E2C4-27FC-4284-2D3395C9B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81" y="1790700"/>
            <a:ext cx="10116416" cy="3978275"/>
          </a:xfrm>
        </p:spPr>
      </p:pic>
    </p:spTree>
    <p:extLst>
      <p:ext uri="{BB962C8B-B14F-4D97-AF65-F5344CB8AC3E}">
        <p14:creationId xmlns:p14="http://schemas.microsoft.com/office/powerpoint/2010/main" val="2480610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8ED4-74D0-854B-F278-93A1E117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D932DC-FA24-5FF7-FBA4-955F35B5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831" y="1927191"/>
            <a:ext cx="7169404" cy="3978275"/>
          </a:xfrm>
        </p:spPr>
      </p:pic>
    </p:spTree>
    <p:extLst>
      <p:ext uri="{BB962C8B-B14F-4D97-AF65-F5344CB8AC3E}">
        <p14:creationId xmlns:p14="http://schemas.microsoft.com/office/powerpoint/2010/main" val="378555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647-7521-ECF9-5C2E-D8640CE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89344"/>
            <a:ext cx="10026650" cy="1377531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Adding the Delay Column, And </a:t>
            </a:r>
            <a:r>
              <a:rPr lang="en-US">
                <a:solidFill>
                  <a:schemeClr val="tx1"/>
                </a:solidFill>
                <a:latin typeface="Calibri"/>
                <a:ea typeface="+mj-lt"/>
                <a:cs typeface="+mj-lt"/>
              </a:rPr>
              <a:t>if the record has a value of zero or less in the </a:t>
            </a:r>
            <a:r>
              <a:rPr lang="en-US" err="1">
                <a:solidFill>
                  <a:schemeClr val="tx1"/>
                </a:solidFill>
                <a:latin typeface="Calibri"/>
                <a:ea typeface="+mj-lt"/>
                <a:cs typeface="+mj-lt"/>
              </a:rPr>
              <a:t>ArrDelay</a:t>
            </a:r>
            <a:r>
              <a:rPr lang="en-US">
                <a:solidFill>
                  <a:schemeClr val="tx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u="sng">
                <a:solidFill>
                  <a:schemeClr val="tx1"/>
                </a:solidFill>
                <a:latin typeface="Calibri"/>
                <a:ea typeface="+mj-lt"/>
                <a:cs typeface="+mj-lt"/>
              </a:rPr>
              <a:t>and</a:t>
            </a:r>
            <a:r>
              <a:rPr lang="en-US">
                <a:solidFill>
                  <a:schemeClr val="tx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Calibri"/>
                <a:ea typeface="+mj-lt"/>
                <a:cs typeface="+mj-lt"/>
              </a:rPr>
              <a:t>DepDelay</a:t>
            </a:r>
            <a:r>
              <a:rPr lang="en-US">
                <a:solidFill>
                  <a:schemeClr val="tx1"/>
                </a:solidFill>
                <a:latin typeface="Calibri"/>
                <a:ea typeface="+mj-lt"/>
                <a:cs typeface="+mj-lt"/>
              </a:rPr>
              <a:t> updating columns by  Inserting  a “N” in the Delay column Otherwise update it With "Y". 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7561C0B-9C8C-12D6-27E6-656DD3072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89" y="1790700"/>
            <a:ext cx="8169546" cy="4232275"/>
          </a:xfrm>
        </p:spPr>
      </p:pic>
    </p:spTree>
    <p:extLst>
      <p:ext uri="{BB962C8B-B14F-4D97-AF65-F5344CB8AC3E}">
        <p14:creationId xmlns:p14="http://schemas.microsoft.com/office/powerpoint/2010/main" val="340840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BE6-D445-0670-F03F-7C13BA29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75" y="840177"/>
            <a:ext cx="9016824" cy="826698"/>
          </a:xfrm>
        </p:spPr>
        <p:txBody>
          <a:bodyPr>
            <a:normAutofit fontScale="90000"/>
          </a:bodyPr>
          <a:lstStyle/>
          <a:p>
            <a:r>
              <a:rPr lang="en-US"/>
              <a:t> Accuracy-90.67% ,Precision ,Recall</a:t>
            </a:r>
            <a:br>
              <a:rPr lang="en-US"/>
            </a:br>
            <a:r>
              <a:rPr lang="en-US"/>
              <a:t> Logistic Regression model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597B7F-B1A9-DBE0-F81A-EA195DDC6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799" y="1790700"/>
            <a:ext cx="9686925" cy="3978275"/>
          </a:xfrm>
        </p:spPr>
      </p:pic>
    </p:spTree>
    <p:extLst>
      <p:ext uri="{BB962C8B-B14F-4D97-AF65-F5344CB8AC3E}">
        <p14:creationId xmlns:p14="http://schemas.microsoft.com/office/powerpoint/2010/main" val="254429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7BDD-5DEE-F389-8AB5-BD454244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214" y="1011238"/>
            <a:ext cx="5532406" cy="655637"/>
          </a:xfrm>
        </p:spPr>
        <p:txBody>
          <a:bodyPr>
            <a:normAutofit/>
          </a:bodyPr>
          <a:lstStyle/>
          <a:p>
            <a:r>
              <a:rPr lang="en-US"/>
              <a:t>Performance vector 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BAA17F-E729-AC2A-B516-61E75A0A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658" y="1790700"/>
            <a:ext cx="6602579" cy="2594235"/>
          </a:xfrm>
        </p:spPr>
      </p:pic>
    </p:spTree>
    <p:extLst>
      <p:ext uri="{BB962C8B-B14F-4D97-AF65-F5344CB8AC3E}">
        <p14:creationId xmlns:p14="http://schemas.microsoft.com/office/powerpoint/2010/main" val="1682484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293B-342E-2791-B6CC-F9881C0D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the data for 12 records 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DEA04DE-75AD-921C-D53B-798A789CF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96" y="1790700"/>
            <a:ext cx="9413239" cy="3978275"/>
          </a:xfrm>
        </p:spPr>
      </p:pic>
    </p:spTree>
    <p:extLst>
      <p:ext uri="{BB962C8B-B14F-4D97-AF65-F5344CB8AC3E}">
        <p14:creationId xmlns:p14="http://schemas.microsoft.com/office/powerpoint/2010/main" val="1126459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61AA-F0BA-7C49-9A36-DD3D732D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541" y="1011238"/>
            <a:ext cx="4801507" cy="655637"/>
          </a:xfrm>
        </p:spPr>
        <p:txBody>
          <a:bodyPr>
            <a:normAutofit fontScale="90000"/>
          </a:bodyPr>
          <a:lstStyle/>
          <a:p>
            <a:r>
              <a:rPr lang="en-US"/>
              <a:t>Example set values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308D66A-E38A-429C-E069-66866F5F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103" y="1790700"/>
            <a:ext cx="7105443" cy="3978275"/>
          </a:xfrm>
        </p:spPr>
      </p:pic>
    </p:spTree>
    <p:extLst>
      <p:ext uri="{BB962C8B-B14F-4D97-AF65-F5344CB8AC3E}">
        <p14:creationId xmlns:p14="http://schemas.microsoft.com/office/powerpoint/2010/main" val="3725035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19CC-E33A-3FB5-C5C4-64696550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889317"/>
            <a:ext cx="8911687" cy="3840060"/>
          </a:xfrm>
        </p:spPr>
        <p:txBody>
          <a:bodyPr/>
          <a:lstStyle/>
          <a:p>
            <a:r>
              <a:rPr lang="en-US"/>
              <a:t>SINDHUJA PULUMATI – YEAR 1996</a:t>
            </a:r>
          </a:p>
        </p:txBody>
      </p:sp>
    </p:spTree>
    <p:extLst>
      <p:ext uri="{BB962C8B-B14F-4D97-AF65-F5344CB8AC3E}">
        <p14:creationId xmlns:p14="http://schemas.microsoft.com/office/powerpoint/2010/main" val="66490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C1D6-C359-C025-DC65-DE0F481B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882" y="321734"/>
            <a:ext cx="9898651" cy="1135737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Calibri Light"/>
              </a:rPr>
              <a:t>Python code for Sampling excel file for Year 1996</a:t>
            </a:r>
          </a:p>
        </p:txBody>
      </p:sp>
      <p:pic>
        <p:nvPicPr>
          <p:cNvPr id="6" name="Picture 4" descr="Table&#10;&#10;Description automatically generated">
            <a:extLst>
              <a:ext uri="{FF2B5EF4-FFF2-40B4-BE49-F238E27FC236}">
                <a16:creationId xmlns:a16="http://schemas.microsoft.com/office/drawing/2014/main" id="{AA408B13-9FA7-7B27-6C31-BA0B7067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39" y="1782981"/>
            <a:ext cx="9080534" cy="41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56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C4B2-6F91-BC3A-A4CD-FC2F9AF9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>
                <a:latin typeface="Times New Roman"/>
                <a:cs typeface="Calibri Light"/>
              </a:rPr>
              <a:t>Inserting Delay column into the record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6D5C2B5-7C96-760F-2E9F-B849936D8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535" y="1790700"/>
            <a:ext cx="9481302" cy="3978275"/>
          </a:xfrm>
        </p:spPr>
      </p:pic>
    </p:spTree>
    <p:extLst>
      <p:ext uri="{BB962C8B-B14F-4D97-AF65-F5344CB8AC3E}">
        <p14:creationId xmlns:p14="http://schemas.microsoft.com/office/powerpoint/2010/main" val="391988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9502-7596-1249-EAE6-A7ABB49F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Calibri Light"/>
              </a:rPr>
              <a:t>Displaying Sample of 1000 records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5006CA6-B293-B13F-9D57-AC96CBC2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074884"/>
            <a:ext cx="10026650" cy="3409907"/>
          </a:xfrm>
        </p:spPr>
      </p:pic>
    </p:spTree>
    <p:extLst>
      <p:ext uri="{BB962C8B-B14F-4D97-AF65-F5344CB8AC3E}">
        <p14:creationId xmlns:p14="http://schemas.microsoft.com/office/powerpoint/2010/main" val="2734552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1070-9357-4EA5-A397-0FD20629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Calibri Light"/>
              </a:rPr>
              <a:t>Loading CSV file to our machine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CB23CF3-AE58-60D8-993D-99B6477F0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523" y="1790700"/>
            <a:ext cx="8414603" cy="3978275"/>
          </a:xfrm>
        </p:spPr>
      </p:pic>
    </p:spTree>
    <p:extLst>
      <p:ext uri="{BB962C8B-B14F-4D97-AF65-F5344CB8AC3E}">
        <p14:creationId xmlns:p14="http://schemas.microsoft.com/office/powerpoint/2010/main" val="55105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C035-53C6-4DBC-9BCE-583D98DF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EXCEL FILES USING EXCEL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B279631-9981-5A02-D61D-20DF8A5C0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100790"/>
            <a:ext cx="10026650" cy="3358094"/>
          </a:xfrm>
        </p:spPr>
      </p:pic>
    </p:spTree>
    <p:extLst>
      <p:ext uri="{BB962C8B-B14F-4D97-AF65-F5344CB8AC3E}">
        <p14:creationId xmlns:p14="http://schemas.microsoft.com/office/powerpoint/2010/main" val="31573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E6731-3E0C-76E1-8952-B8E0313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10795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SUCCESSFULLY Importing the Updated file to THE System.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828D311-B582-473B-A71A-00BAEFDDF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4374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FA9705-084F-F9B3-244F-E3FA48CD4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47"/>
          <a:stretch/>
        </p:blipFill>
        <p:spPr>
          <a:xfrm>
            <a:off x="442312" y="430360"/>
            <a:ext cx="6671025" cy="5778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">
            <a:extLst>
              <a:ext uri="{FF2B5EF4-FFF2-40B4-BE49-F238E27FC236}">
                <a16:creationId xmlns:a16="http://schemas.microsoft.com/office/drawing/2014/main" id="{950B4532-90B0-4F38-8B86-C84A0416E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4374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B28FD85-59C0-44FE-822A-75F0E9D2E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710374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52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D177-9120-11E5-5E90-AEE35386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Design for Combined csv data</a:t>
            </a:r>
          </a:p>
        </p:txBody>
      </p:sp>
      <p:pic>
        <p:nvPicPr>
          <p:cNvPr id="9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EF42CAB-5B9B-4FE1-4B07-5790DC6F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862" y="2053431"/>
            <a:ext cx="6657257" cy="3823839"/>
          </a:xfrm>
        </p:spPr>
      </p:pic>
    </p:spTree>
    <p:extLst>
      <p:ext uri="{BB962C8B-B14F-4D97-AF65-F5344CB8AC3E}">
        <p14:creationId xmlns:p14="http://schemas.microsoft.com/office/powerpoint/2010/main" val="2287435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D187-174F-919C-C5A8-C9702A6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Assigning Parameters, roles and reading CSV file</a:t>
            </a:r>
          </a:p>
        </p:txBody>
      </p:sp>
      <p:pic>
        <p:nvPicPr>
          <p:cNvPr id="8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AE82C1-1DB8-E679-491D-D608DE104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808" y="2383123"/>
            <a:ext cx="2228850" cy="2962275"/>
          </a:xfrm>
        </p:spPr>
      </p:pic>
      <p:pic>
        <p:nvPicPr>
          <p:cNvPr id="9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54BEE-26AD-02A5-A8DF-3B61C9E6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20" y="2379632"/>
            <a:ext cx="2190750" cy="3105150"/>
          </a:xfrm>
          <a:prstGeom prst="rect">
            <a:avLst/>
          </a:prstGeom>
        </p:spPr>
      </p:pic>
      <p:pic>
        <p:nvPicPr>
          <p:cNvPr id="10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0C3C686-ABFE-91F8-D800-6910C157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81" y="2386455"/>
            <a:ext cx="4439728" cy="32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91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3442-6BD8-B6BC-750F-0D28467B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Selection of Attributes 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7EC3C7-DAEB-ADF4-6675-889E6A61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102" y="2041136"/>
            <a:ext cx="4677673" cy="4095629"/>
          </a:xfrm>
        </p:spPr>
      </p:pic>
    </p:spTree>
    <p:extLst>
      <p:ext uri="{BB962C8B-B14F-4D97-AF65-F5344CB8AC3E}">
        <p14:creationId xmlns:p14="http://schemas.microsoft.com/office/powerpoint/2010/main" val="262791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E503-18D0-CB20-FC43-6708CB0A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Cross Validation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C6B596D5-15D6-A223-CEC9-7F3E37078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625" y="2579687"/>
            <a:ext cx="6248400" cy="2400300"/>
          </a:xfrm>
        </p:spPr>
      </p:pic>
    </p:spTree>
    <p:extLst>
      <p:ext uri="{BB962C8B-B14F-4D97-AF65-F5344CB8AC3E}">
        <p14:creationId xmlns:p14="http://schemas.microsoft.com/office/powerpoint/2010/main" val="2518301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3890-78EE-5104-4693-95B538D9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36144"/>
            <a:ext cx="10026650" cy="1273863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Results: Accuracy vs Precision vs Recall</a:t>
            </a:r>
            <a:br>
              <a:rPr lang="en-US" b="1">
                <a:latin typeface="Times New Roman"/>
                <a:cs typeface="Times New Roman"/>
              </a:rPr>
            </a:br>
            <a:r>
              <a:rPr lang="en-US" b="1">
                <a:latin typeface="Times New Roman"/>
                <a:cs typeface="Times New Roman"/>
              </a:rPr>
              <a:t>Accuracy:90.28%</a:t>
            </a:r>
            <a:br>
              <a:rPr lang="en-US" b="1">
                <a:latin typeface="Times New Roman"/>
                <a:cs typeface="Times New Roman"/>
              </a:rPr>
            </a:br>
            <a:br>
              <a:rPr lang="en-US" b="1">
                <a:latin typeface="Times New Roman"/>
                <a:cs typeface="Times New Roman"/>
              </a:rPr>
            </a:br>
            <a:br>
              <a:rPr lang="en-US" b="1">
                <a:latin typeface="Times New Roman"/>
                <a:cs typeface="Times New Roman"/>
              </a:rPr>
            </a:br>
            <a:endParaRPr lang="en-US" b="1">
              <a:latin typeface="Times New Roman"/>
              <a:ea typeface="+mj-lt"/>
              <a:cs typeface="Times New Roman"/>
            </a:endParaRPr>
          </a:p>
          <a:p>
            <a:endParaRPr lang="en-US"/>
          </a:p>
        </p:txBody>
      </p:sp>
      <p:pic>
        <p:nvPicPr>
          <p:cNvPr id="6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1163215-ADD9-524D-D89C-7762236FE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724" y="2408237"/>
            <a:ext cx="7084202" cy="3692105"/>
          </a:xfrm>
        </p:spPr>
      </p:pic>
    </p:spTree>
    <p:extLst>
      <p:ext uri="{BB962C8B-B14F-4D97-AF65-F5344CB8AC3E}">
        <p14:creationId xmlns:p14="http://schemas.microsoft.com/office/powerpoint/2010/main" val="4263912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8B4-A808-936D-E49F-C19840EB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PRECISION: 89.54%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87766C2-A47D-DE38-6B77-9285D8433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12" y="2851150"/>
            <a:ext cx="7963588" cy="2940700"/>
          </a:xfrm>
        </p:spPr>
      </p:pic>
    </p:spTree>
    <p:extLst>
      <p:ext uri="{BB962C8B-B14F-4D97-AF65-F5344CB8AC3E}">
        <p14:creationId xmlns:p14="http://schemas.microsoft.com/office/powerpoint/2010/main" val="3154160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5160-67D6-7BF3-554E-8A1E2E3C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90.36%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E60264A-520F-DE04-DDB3-2078E4A0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420268"/>
            <a:ext cx="7790876" cy="3040655"/>
          </a:xfrm>
        </p:spPr>
      </p:pic>
    </p:spTree>
    <p:extLst>
      <p:ext uri="{BB962C8B-B14F-4D97-AF65-F5344CB8AC3E}">
        <p14:creationId xmlns:p14="http://schemas.microsoft.com/office/powerpoint/2010/main" val="4004490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3327755-1995-22AD-2E02-04CDF57C3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28" y="1189440"/>
            <a:ext cx="8332309" cy="5107350"/>
          </a:xfrm>
        </p:spPr>
      </p:pic>
    </p:spTree>
    <p:extLst>
      <p:ext uri="{BB962C8B-B14F-4D97-AF65-F5344CB8AC3E}">
        <p14:creationId xmlns:p14="http://schemas.microsoft.com/office/powerpoint/2010/main" val="505549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29B5-A843-21A3-16D6-E3C570E3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for 12 Records</a:t>
            </a: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84AB11F6-112B-45A1-4217-690B269A0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845" y="2528887"/>
            <a:ext cx="6579319" cy="3608956"/>
          </a:xfrm>
        </p:spPr>
      </p:pic>
    </p:spTree>
    <p:extLst>
      <p:ext uri="{BB962C8B-B14F-4D97-AF65-F5344CB8AC3E}">
        <p14:creationId xmlns:p14="http://schemas.microsoft.com/office/powerpoint/2010/main" val="2298736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3A5D-E1A3-0D2D-E728-107C457B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12 RECORDS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C0D17E-ACA3-EE3C-54BA-B896BF20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9" y="1992676"/>
            <a:ext cx="5431875" cy="3978275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416D10-8E93-3A3F-DA06-C20B4085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35" y="1929574"/>
            <a:ext cx="4551802" cy="39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D47-2912-C359-41C7-BD880F07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to the local system.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0AE65A5-B5BE-8658-224F-679B52BB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739" y="1790700"/>
            <a:ext cx="7290172" cy="3978275"/>
          </a:xfrm>
        </p:spPr>
      </p:pic>
    </p:spTree>
    <p:extLst>
      <p:ext uri="{BB962C8B-B14F-4D97-AF65-F5344CB8AC3E}">
        <p14:creationId xmlns:p14="http://schemas.microsoft.com/office/powerpoint/2010/main" val="1599652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0512-EED3-3122-26A8-FC389F7B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4Y and 8N values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EFD3B21-8417-A91C-D76B-14D95FE6F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648" y="1809061"/>
            <a:ext cx="9461365" cy="4492395"/>
          </a:xfrm>
        </p:spPr>
      </p:pic>
    </p:spTree>
    <p:extLst>
      <p:ext uri="{BB962C8B-B14F-4D97-AF65-F5344CB8AC3E}">
        <p14:creationId xmlns:p14="http://schemas.microsoft.com/office/powerpoint/2010/main" val="18735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A67D-FDF3-887F-C7DC-F4D5D3F4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4146550"/>
          </a:xfrm>
        </p:spPr>
        <p:txBody>
          <a:bodyPr>
            <a:normAutofit/>
          </a:bodyPr>
          <a:lstStyle/>
          <a:p>
            <a:pPr algn="ctr"/>
            <a:r>
              <a:rPr lang="en-US"/>
              <a:t>                    </a:t>
            </a:r>
            <a:br>
              <a:rPr lang="en-US"/>
            </a:br>
            <a:br>
              <a:rPr lang="en-US"/>
            </a:br>
            <a:br>
              <a:rPr lang="en-US" sz="3600"/>
            </a:br>
            <a:r>
              <a:rPr lang="en-US" sz="3600"/>
              <a:t>     RIYA SARODE</a:t>
            </a:r>
            <a:br>
              <a:rPr lang="en-US" sz="3600"/>
            </a:br>
            <a:r>
              <a:rPr lang="en-US" sz="3600"/>
              <a:t>YEAR 2001</a:t>
            </a:r>
          </a:p>
        </p:txBody>
      </p:sp>
    </p:spTree>
    <p:extLst>
      <p:ext uri="{BB962C8B-B14F-4D97-AF65-F5344CB8AC3E}">
        <p14:creationId xmlns:p14="http://schemas.microsoft.com/office/powerpoint/2010/main" val="1557079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7C63-C75A-CE29-9101-6B14A13C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597820"/>
            <a:ext cx="10593054" cy="1267075"/>
          </a:xfrm>
        </p:spPr>
        <p:txBody>
          <a:bodyPr>
            <a:normAutofit/>
          </a:bodyPr>
          <a:lstStyle/>
          <a:p>
            <a:r>
              <a:rPr lang="en-US"/>
              <a:t>CODE FOR Selecting 1000 random records for year 2001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0AE83F-1FB8-E0D9-D2CB-573B345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" y="2580425"/>
            <a:ext cx="12034837" cy="30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6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137-03DA-BF87-C76B-A63FFB93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DISPLAYING data in excel for year 2001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3A65768-27A7-4D91-B71D-F274A1A0B4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957389"/>
            <a:ext cx="11003108" cy="41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B769-4C40-CD27-9A3C-5158A822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data from all years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F68B20-D3BC-0679-25B7-8991BCB5B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4" y="2654300"/>
            <a:ext cx="11544511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5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2FD3-6AB2-C812-279D-86065DC8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data file in excel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232C42A-9CEA-099C-FC7A-2AF63E7F0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4" y="1666875"/>
            <a:ext cx="11198382" cy="42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03C7-F3D2-9D8C-B71A-03938E11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RapiDminEr</a:t>
            </a:r>
            <a:r>
              <a:rPr lang="en-US"/>
              <a:t>: importing, training and testing the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DC3E10-49A2-6EA1-84AF-51315D49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846932"/>
            <a:ext cx="7772400" cy="46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57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FD77-C255-AFC3-AE9A-A45A0FCC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307153B-105C-F135-84D1-B6020700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497556"/>
            <a:ext cx="7772400" cy="31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1097-944F-8EFE-2DE7-37EB01BB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Selection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A58881-E831-1F8E-18FD-E3F609D6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439445"/>
            <a:ext cx="6986588" cy="51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3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19FE-33A4-9297-5467-61C74C21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of RANDOM FOREST MODEL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403ECE0-30FA-1625-27E5-0EBD564C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0" y="1564106"/>
            <a:ext cx="7772400" cy="49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BD4B-0CC4-3DAC-BEF2-CC24761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COMBINING the Data from All the </a:t>
            </a:r>
            <a:r>
              <a:rPr lang="en-US" err="1"/>
              <a:t>USers</a:t>
            </a:r>
            <a:r>
              <a:rPr lang="en-US"/>
              <a:t> Year 1987</a:t>
            </a:r>
          </a:p>
        </p:txBody>
      </p:sp>
      <p:pic>
        <p:nvPicPr>
          <p:cNvPr id="7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BC7464F-D961-51AA-7C46-CF30C1852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673" y="1790700"/>
            <a:ext cx="8040303" cy="3978275"/>
          </a:xfrm>
        </p:spPr>
      </p:pic>
    </p:spTree>
    <p:extLst>
      <p:ext uri="{BB962C8B-B14F-4D97-AF65-F5344CB8AC3E}">
        <p14:creationId xmlns:p14="http://schemas.microsoft.com/office/powerpoint/2010/main" val="2539692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3D1E-B1DA-7544-32A6-5440E7C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vector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EC312C-D796-D456-A37B-EEBDC590C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" y="2600307"/>
            <a:ext cx="10026649" cy="23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6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3154-D56B-15FC-F1E7-2545F092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of 12 records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D307B2-E435-DF7E-0B9A-1725E842B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" y="1867693"/>
            <a:ext cx="8906711" cy="34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62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BB2E-8FF1-F040-9EB3-2F3B4C7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2642010"/>
            <a:ext cx="10026650" cy="1141872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SHWETA SAWANT - 2006</a:t>
            </a:r>
          </a:p>
        </p:txBody>
      </p:sp>
    </p:spTree>
    <p:extLst>
      <p:ext uri="{BB962C8B-B14F-4D97-AF65-F5344CB8AC3E}">
        <p14:creationId xmlns:p14="http://schemas.microsoft.com/office/powerpoint/2010/main" val="3785842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BB2E-8FF1-F040-9EB3-2F3B4C7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368301"/>
            <a:ext cx="10026650" cy="822324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SELECTING RANDOM 1000 RECORDS FROM ASSIGNED YEAR 2006</a:t>
            </a:r>
            <a:endParaRPr lang="en-US"/>
          </a:p>
        </p:txBody>
      </p:sp>
      <p:pic>
        <p:nvPicPr>
          <p:cNvPr id="6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F5EC2F-21E9-9DBA-1DE1-FBACFA70B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33" y="1706084"/>
            <a:ext cx="11292552" cy="2033572"/>
          </a:xfrm>
        </p:spPr>
      </p:pic>
      <p:pic>
        <p:nvPicPr>
          <p:cNvPr id="7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15B5F0-92EE-7D04-5F33-83E5E311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97" y="4000302"/>
            <a:ext cx="11284974" cy="20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01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CDFD9C-8B2E-72C7-B895-E8F909A3EA56}"/>
              </a:ext>
            </a:extLst>
          </p:cNvPr>
          <p:cNvSpPr txBox="1"/>
          <p:nvPr/>
        </p:nvSpPr>
        <p:spPr>
          <a:xfrm>
            <a:off x="6654802" y="531814"/>
            <a:ext cx="5202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import pandas as pd</a:t>
            </a:r>
          </a:p>
          <a:p>
            <a:r>
              <a:rPr lang="en-IN" sz="1200" dirty="0" err="1"/>
              <a:t>df</a:t>
            </a:r>
            <a:r>
              <a:rPr lang="en-IN" sz="1200" dirty="0"/>
              <a:t> = </a:t>
            </a:r>
            <a:r>
              <a:rPr lang="en-IN" sz="1200" dirty="0" err="1"/>
              <a:t>pd.read_csv</a:t>
            </a:r>
            <a:r>
              <a:rPr lang="en-IN" sz="1200" dirty="0"/>
              <a:t>('C:\Users\I1357\Downloads\\2006YRN.csv')</a:t>
            </a:r>
          </a:p>
          <a:p>
            <a:r>
              <a:rPr lang="en-IN" sz="1200" dirty="0" err="1"/>
              <a:t>df</a:t>
            </a:r>
            <a:r>
              <a:rPr lang="en-IN" sz="1200" dirty="0"/>
              <a:t>['Delay'] = </a:t>
            </a:r>
            <a:r>
              <a:rPr lang="en-IN" sz="1200" dirty="0" err="1"/>
              <a:t>df.apply</a:t>
            </a:r>
            <a:r>
              <a:rPr lang="en-IN" sz="1200" dirty="0"/>
              <a:t>(lambda x: 'N' if x['</a:t>
            </a:r>
            <a:r>
              <a:rPr lang="en-IN" sz="1200" dirty="0" err="1"/>
              <a:t>ArrDelay</a:t>
            </a:r>
            <a:r>
              <a:rPr lang="en-IN" sz="1200" dirty="0"/>
              <a:t>'] &lt;= 0 and x['</a:t>
            </a:r>
            <a:r>
              <a:rPr lang="en-IN" sz="1200" dirty="0" err="1"/>
              <a:t>DepDelay</a:t>
            </a:r>
            <a:r>
              <a:rPr lang="en-IN" sz="1200" dirty="0"/>
              <a:t>'] &lt;=0 else "Y", axis=1)  </a:t>
            </a:r>
          </a:p>
          <a:p>
            <a:r>
              <a:rPr lang="en-IN" sz="1200" dirty="0"/>
              <a:t>df_1 = </a:t>
            </a:r>
            <a:r>
              <a:rPr lang="en-IN" sz="1200" dirty="0" err="1"/>
              <a:t>df.sample</a:t>
            </a:r>
            <a:r>
              <a:rPr lang="en-IN" sz="1200" dirty="0"/>
              <a:t>(n=1000)</a:t>
            </a:r>
          </a:p>
          <a:p>
            <a:endParaRPr lang="en-IN" sz="1200" dirty="0"/>
          </a:p>
          <a:p>
            <a:r>
              <a:rPr lang="en-IN" sz="1200" dirty="0"/>
              <a:t>print(df_1)</a:t>
            </a:r>
          </a:p>
          <a:p>
            <a:endParaRPr lang="en-IN" sz="1200" dirty="0"/>
          </a:p>
          <a:p>
            <a:r>
              <a:rPr lang="en-IN" sz="1200" dirty="0"/>
              <a:t>df_1. </a:t>
            </a:r>
            <a:r>
              <a:rPr lang="en-IN" sz="1200" dirty="0" err="1"/>
              <a:t>to_csv</a:t>
            </a:r>
            <a:r>
              <a:rPr lang="en-IN" sz="1200" dirty="0"/>
              <a:t>('C:\Users\I1357\Downloads\sample_2006YRN.csv')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13401A-73F7-0F4A-4833-D2B2DCA7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/>
              <a:t>Adding a new column Delay Column and adding N if </a:t>
            </a:r>
            <a:r>
              <a:rPr lang="en-US" sz="1800" dirty="0" err="1"/>
              <a:t>arrdelay</a:t>
            </a:r>
            <a:r>
              <a:rPr lang="en-US" sz="1800" dirty="0"/>
              <a:t> and </a:t>
            </a:r>
            <a:r>
              <a:rPr lang="en-US" sz="1800" dirty="0" err="1"/>
              <a:t>depdelay</a:t>
            </a:r>
            <a:r>
              <a:rPr lang="en-US" sz="1800" dirty="0"/>
              <a:t> has value less than or equal to 0 otherwise adding Y</a:t>
            </a:r>
          </a:p>
        </p:txBody>
      </p:sp>
      <p:pic>
        <p:nvPicPr>
          <p:cNvPr id="10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A355E3-891D-E47C-4C14-A848F11FC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39" y="3037804"/>
            <a:ext cx="11109674" cy="30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2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30EC-5E95-EFEF-EAA0-18C8546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19626"/>
            <a:ext cx="10026650" cy="839991"/>
          </a:xfrm>
        </p:spPr>
        <p:txBody>
          <a:bodyPr>
            <a:normAutofit fontScale="90000"/>
          </a:bodyPr>
          <a:lstStyle/>
          <a:p>
            <a:r>
              <a:rPr lang="en-US"/>
              <a:t>DISPLAYING 1000 RANDOM RECORDS USING PRINT FUNCTION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7391FF4-B356-DB96-B3EB-84C8FD2E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9" y="1483442"/>
            <a:ext cx="11237452" cy="5047532"/>
          </a:xfrm>
        </p:spPr>
      </p:pic>
    </p:spTree>
    <p:extLst>
      <p:ext uri="{BB962C8B-B14F-4D97-AF65-F5344CB8AC3E}">
        <p14:creationId xmlns:p14="http://schemas.microsoft.com/office/powerpoint/2010/main" val="2103943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EA37-45B0-49FF-E88C-74870374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05658"/>
            <a:ext cx="10026650" cy="815410"/>
          </a:xfrm>
        </p:spPr>
        <p:txBody>
          <a:bodyPr>
            <a:normAutofit fontScale="90000"/>
          </a:bodyPr>
          <a:lstStyle/>
          <a:p>
            <a:r>
              <a:rPr lang="en-US"/>
              <a:t>EXTRACTING AND DOWNLOADING THE FILE TO LOCAL DEVICE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7F1ABB-DBDB-4C89-12B6-B3E537BFC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34" y="2049667"/>
            <a:ext cx="11460724" cy="3202243"/>
          </a:xfrm>
        </p:spPr>
      </p:pic>
    </p:spTree>
    <p:extLst>
      <p:ext uri="{BB962C8B-B14F-4D97-AF65-F5344CB8AC3E}">
        <p14:creationId xmlns:p14="http://schemas.microsoft.com/office/powerpoint/2010/main" val="2841932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E7E5-2BD7-FB75-B9CA-BB5BB92B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THE FILES using excel:</a:t>
            </a:r>
          </a:p>
        </p:txBody>
      </p:sp>
      <p:pic>
        <p:nvPicPr>
          <p:cNvPr id="4" name="Picture 4" descr="Table, Excel&#10;&#10;Description automatically generated">
            <a:extLst>
              <a:ext uri="{FF2B5EF4-FFF2-40B4-BE49-F238E27FC236}">
                <a16:creationId xmlns:a16="http://schemas.microsoft.com/office/drawing/2014/main" id="{535CABEE-E47D-A708-C59D-0D2B62BA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688" y="1790700"/>
            <a:ext cx="10547887" cy="4445307"/>
          </a:xfrm>
        </p:spPr>
      </p:pic>
    </p:spTree>
    <p:extLst>
      <p:ext uri="{BB962C8B-B14F-4D97-AF65-F5344CB8AC3E}">
        <p14:creationId xmlns:p14="http://schemas.microsoft.com/office/powerpoint/2010/main" val="4001112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CB10-8F3A-D27B-E1F3-A8359A5A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30239"/>
            <a:ext cx="10026650" cy="803120"/>
          </a:xfrm>
        </p:spPr>
        <p:txBody>
          <a:bodyPr>
            <a:normAutofit fontScale="90000"/>
          </a:bodyPr>
          <a:lstStyle/>
          <a:p>
            <a:r>
              <a:rPr lang="en-US"/>
              <a:t>Steps to load combined data into local repository in rapid miner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ACFF00-D7B5-2356-A69C-45956D58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004888"/>
            <a:ext cx="10026650" cy="2996834"/>
          </a:xfrm>
        </p:spPr>
      </p:pic>
    </p:spTree>
    <p:extLst>
      <p:ext uri="{BB962C8B-B14F-4D97-AF65-F5344CB8AC3E}">
        <p14:creationId xmlns:p14="http://schemas.microsoft.com/office/powerpoint/2010/main" val="511308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AFAE-4BD3-49DE-D804-01BC536F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repository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4A388DB-9E29-F91B-5027-E1D35BF3B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078658"/>
            <a:ext cx="10026650" cy="3402359"/>
          </a:xfrm>
        </p:spPr>
      </p:pic>
    </p:spTree>
    <p:extLst>
      <p:ext uri="{BB962C8B-B14F-4D97-AF65-F5344CB8AC3E}">
        <p14:creationId xmlns:p14="http://schemas.microsoft.com/office/powerpoint/2010/main" val="410177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236C-B23E-A441-418B-1E255FD8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Importing the data into rapid miner </a:t>
            </a:r>
            <a:br>
              <a:rPr lang="en-US"/>
            </a:br>
            <a:r>
              <a:rPr lang="en-US"/>
              <a:t>For Case 1 Year 1987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E397671-51E0-8BB8-4224-CEFEFEC0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674" y="1790700"/>
            <a:ext cx="7114303" cy="3978275"/>
          </a:xfrm>
        </p:spPr>
      </p:pic>
    </p:spTree>
    <p:extLst>
      <p:ext uri="{BB962C8B-B14F-4D97-AF65-F5344CB8AC3E}">
        <p14:creationId xmlns:p14="http://schemas.microsoft.com/office/powerpoint/2010/main" val="4131626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6A8A-995C-9C18-099A-3861443F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35271"/>
            <a:ext cx="10026650" cy="913733"/>
          </a:xfrm>
        </p:spPr>
        <p:txBody>
          <a:bodyPr>
            <a:normAutofit/>
          </a:bodyPr>
          <a:lstStyle/>
          <a:p>
            <a:r>
              <a:rPr lang="en-US" err="1"/>
              <a:t>Formating</a:t>
            </a:r>
            <a:r>
              <a:rPr lang="en-US"/>
              <a:t> and storing the combined file in local repository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9C8E3D8-98EC-EE8D-370C-61B0F1F2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31" y="1385119"/>
            <a:ext cx="10595141" cy="4875470"/>
          </a:xfrm>
        </p:spPr>
      </p:pic>
    </p:spTree>
    <p:extLst>
      <p:ext uri="{BB962C8B-B14F-4D97-AF65-F5344CB8AC3E}">
        <p14:creationId xmlns:p14="http://schemas.microsoft.com/office/powerpoint/2010/main" val="2079270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BE06-6747-0B0D-6E45-16111146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&amp; flow : Deep learning</a:t>
            </a:r>
          </a:p>
        </p:txBody>
      </p:sp>
      <p:pic>
        <p:nvPicPr>
          <p:cNvPr id="6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D352FE-29F2-3462-6849-4BBB25E33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44" y="1790700"/>
            <a:ext cx="9824678" cy="4555920"/>
          </a:xfrm>
        </p:spPr>
      </p:pic>
    </p:spTree>
    <p:extLst>
      <p:ext uri="{BB962C8B-B14F-4D97-AF65-F5344CB8AC3E}">
        <p14:creationId xmlns:p14="http://schemas.microsoft.com/office/powerpoint/2010/main" val="4029447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D4A3-CF96-6614-92C2-545ADA95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of attributes:</a:t>
            </a:r>
          </a:p>
        </p:txBody>
      </p:sp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845FB-C7D1-2993-5B67-B997D72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96" y="1716959"/>
            <a:ext cx="10023850" cy="47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438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03F0-2A59-0D3C-77E8-899D2B0B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validation: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C54BECD1-3CEB-F991-5F85-35C47EBF6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51" y="1790700"/>
            <a:ext cx="11045243" cy="4396145"/>
          </a:xfrm>
        </p:spPr>
      </p:pic>
    </p:spTree>
    <p:extLst>
      <p:ext uri="{BB962C8B-B14F-4D97-AF65-F5344CB8AC3E}">
        <p14:creationId xmlns:p14="http://schemas.microsoft.com/office/powerpoint/2010/main" val="1262867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1DFB-C9C4-956C-7D86-50F1EAA1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 VECTOR: ACCURACY – 93.27 %</a:t>
            </a:r>
          </a:p>
        </p:txBody>
      </p:sp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E1C12B22-D59B-62AE-E487-A8D1EB570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926663"/>
            <a:ext cx="10026650" cy="3706349"/>
          </a:xfrm>
        </p:spPr>
      </p:pic>
    </p:spTree>
    <p:extLst>
      <p:ext uri="{BB962C8B-B14F-4D97-AF65-F5344CB8AC3E}">
        <p14:creationId xmlns:p14="http://schemas.microsoft.com/office/powerpoint/2010/main" val="3984991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0D14-BBCC-FC98-9A33-AF2282D1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VECTOR: RECALL – 92.03 %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3FB98D-F203-FBB1-2F52-5B8E4AE24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037222"/>
            <a:ext cx="10704958" cy="3809540"/>
          </a:xfrm>
        </p:spPr>
      </p:pic>
    </p:spTree>
    <p:extLst>
      <p:ext uri="{BB962C8B-B14F-4D97-AF65-F5344CB8AC3E}">
        <p14:creationId xmlns:p14="http://schemas.microsoft.com/office/powerpoint/2010/main" val="395360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721-2E9B-15E7-ECA4-9C0F6D87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VECTOR: precision – 92.31 %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B33B50-F18F-2014-5984-F712D3C3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499" y="2314943"/>
            <a:ext cx="10766603" cy="3644068"/>
          </a:xfrm>
        </p:spPr>
      </p:pic>
    </p:spTree>
    <p:extLst>
      <p:ext uri="{BB962C8B-B14F-4D97-AF65-F5344CB8AC3E}">
        <p14:creationId xmlns:p14="http://schemas.microsoft.com/office/powerpoint/2010/main" val="3018638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9864-8A71-ED8B-3576-B93F796D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OUTPUT ON APPLYING DEEP LEARNING MODEL </a:t>
            </a:r>
          </a:p>
        </p:txBody>
      </p:sp>
      <p:pic>
        <p:nvPicPr>
          <p:cNvPr id="6" name="Picture 4" descr="Table&#10;&#10;Description automatically generated">
            <a:extLst>
              <a:ext uri="{FF2B5EF4-FFF2-40B4-BE49-F238E27FC236}">
                <a16:creationId xmlns:a16="http://schemas.microsoft.com/office/drawing/2014/main" id="{8194523B-7838-5165-FC93-1E92EAAE8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306" y="1790700"/>
            <a:ext cx="8301037" cy="3978275"/>
          </a:xfrm>
        </p:spPr>
      </p:pic>
    </p:spTree>
    <p:extLst>
      <p:ext uri="{BB962C8B-B14F-4D97-AF65-F5344CB8AC3E}">
        <p14:creationId xmlns:p14="http://schemas.microsoft.com/office/powerpoint/2010/main" val="19842923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0A8F-0405-0FBE-B1C0-5F0E2FF1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21303"/>
            <a:ext cx="10026650" cy="864572"/>
          </a:xfrm>
        </p:spPr>
        <p:txBody>
          <a:bodyPr>
            <a:normAutofit/>
          </a:bodyPr>
          <a:lstStyle/>
          <a:p>
            <a:r>
              <a:rPr lang="en-US"/>
              <a:t>Predicting the delay for 12 flight records</a:t>
            </a:r>
          </a:p>
        </p:txBody>
      </p:sp>
      <p:pic>
        <p:nvPicPr>
          <p:cNvPr id="6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AADCBAA-EF73-77D6-622C-C07624B83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727" y="1790700"/>
            <a:ext cx="10033196" cy="4654242"/>
          </a:xfrm>
        </p:spPr>
      </p:pic>
    </p:spTree>
    <p:extLst>
      <p:ext uri="{BB962C8B-B14F-4D97-AF65-F5344CB8AC3E}">
        <p14:creationId xmlns:p14="http://schemas.microsoft.com/office/powerpoint/2010/main" val="391012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FE85-A0B7-ABED-AAD0-1D602DD0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Selection of attributes for 12 records: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6965D4-9E49-9ACB-5754-8A5AD7637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283" y="1790700"/>
            <a:ext cx="7613151" cy="4486810"/>
          </a:xfrm>
        </p:spPr>
      </p:pic>
    </p:spTree>
    <p:extLst>
      <p:ext uri="{BB962C8B-B14F-4D97-AF65-F5344CB8AC3E}">
        <p14:creationId xmlns:p14="http://schemas.microsoft.com/office/powerpoint/2010/main" val="163386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E102-7A34-5A84-99EB-CD91D29B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for Case 1</a:t>
            </a:r>
          </a:p>
        </p:txBody>
      </p:sp>
      <p:pic>
        <p:nvPicPr>
          <p:cNvPr id="4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968FA06E-F188-C514-D309-76D465CC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373" y="1790700"/>
            <a:ext cx="5034905" cy="39782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3B28F-05D0-4003-B8A1-3F70EED9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62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2273-BA8B-CAF9-C24D-AA22113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D09F3-E9F1-DD6C-0D50-22D990DC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35" y="1504980"/>
            <a:ext cx="10964779" cy="5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30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281-B145-72B4-2AD8-FE64A00D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7604-37D9-1076-2DF8-2916AF4C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410" indent="-359410"/>
            <a:r>
              <a:rPr lang="en-US">
                <a:ea typeface="+mn-lt"/>
                <a:cs typeface="+mn-lt"/>
              </a:rPr>
              <a:t>By examining all the following models we conclude that Decision tree model is much more convenient because it has a 94.82  percentage accuracy rate.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2C8C4A4-2D1F-2BDD-D9BD-FE8DA3694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5" y="3539982"/>
            <a:ext cx="11573069" cy="1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06216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37251F"/>
      </a:dk2>
      <a:lt2>
        <a:srgbClr val="E6E2E8"/>
      </a:lt2>
      <a:accent1>
        <a:srgbClr val="5AB420"/>
      </a:accent1>
      <a:accent2>
        <a:srgbClr val="8FAC13"/>
      </a:accent2>
      <a:accent3>
        <a:srgbClr val="C09C22"/>
      </a:accent3>
      <a:accent4>
        <a:srgbClr val="D55B17"/>
      </a:accent4>
      <a:accent5>
        <a:srgbClr val="E72934"/>
      </a:accent5>
      <a:accent6>
        <a:srgbClr val="D51771"/>
      </a:accent6>
      <a:hlink>
        <a:srgbClr val="BF4D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725</Words>
  <Application>Microsoft Office PowerPoint</Application>
  <PresentationFormat>Widescreen</PresentationFormat>
  <Paragraphs>118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Avenir Next LT Pro Light</vt:lpstr>
      <vt:lpstr>Calibri</vt:lpstr>
      <vt:lpstr>Rockwell Nova Light</vt:lpstr>
      <vt:lpstr>Times New Roman</vt:lpstr>
      <vt:lpstr>Wingdings</vt:lpstr>
      <vt:lpstr>LeafVTI</vt:lpstr>
      <vt:lpstr>Team Orange</vt:lpstr>
      <vt:lpstr>PowerPoint Presentation</vt:lpstr>
      <vt:lpstr>Selecting Random 1000 records from aSSIGNED YEAR 1987</vt:lpstr>
      <vt:lpstr>Adding the Delay Column, And if the record has a value of zero or less in the ArrDelay and DepDelay updating columns by  Inserting  a “N” in the Delay column Otherwise update it With "Y". </vt:lpstr>
      <vt:lpstr>SUCCESSFULLY Importing the Updated file to THE System.</vt:lpstr>
      <vt:lpstr>Saving to the local system.</vt:lpstr>
      <vt:lpstr>COMBINING the Data from All the USers Year 1987</vt:lpstr>
      <vt:lpstr>Importing the data into rapid miner  For Case 1 Year 1987</vt:lpstr>
      <vt:lpstr>Attributes for Case 1</vt:lpstr>
      <vt:lpstr>Accuracy for Combined cases</vt:lpstr>
      <vt:lpstr>Recall For combined Cases</vt:lpstr>
      <vt:lpstr>Mean for combined cases </vt:lpstr>
      <vt:lpstr>The Result That we got after executing</vt:lpstr>
      <vt:lpstr>Case for 12 records.</vt:lpstr>
      <vt:lpstr>Attributes Taken for 12 Case records</vt:lpstr>
      <vt:lpstr>Implementation of kNn algortihm Year 1987</vt:lpstr>
      <vt:lpstr>Accuracy Result for 12 CAse records</vt:lpstr>
      <vt:lpstr>Recall RESULT FOR 12 CASE RECORDS</vt:lpstr>
      <vt:lpstr>Precision RESULT FOR 12 CASE RECORDS</vt:lpstr>
      <vt:lpstr>Output for using the following model YEar 1987</vt:lpstr>
      <vt:lpstr>PowerPoint Presentation</vt:lpstr>
      <vt:lpstr>CODE FOR SELECTING 1000 RANDOM RECORDS FOR YEAR 1989</vt:lpstr>
      <vt:lpstr>DISPLAYING SAMPLE DATA IN EXCEL FOR YEAR 1989</vt:lpstr>
      <vt:lpstr>COMBINING DATA FOR ALL THE YEARS </vt:lpstr>
      <vt:lpstr>COMBINED DATA FILE IN EXCEL</vt:lpstr>
      <vt:lpstr>IMPORTING DATA IN RAPIDMINER</vt:lpstr>
      <vt:lpstr>ATTRIBUTES SELECTION </vt:lpstr>
      <vt:lpstr>CROSS VALIDATION </vt:lpstr>
      <vt:lpstr>GRAPH OF DECISION TREE MODEL</vt:lpstr>
      <vt:lpstr>PERFORMANCE VECTOR</vt:lpstr>
      <vt:lpstr>TESTING THE EXAMPLE DATA</vt:lpstr>
      <vt:lpstr>PowerPoint Presentation</vt:lpstr>
      <vt:lpstr>SELECTING SAMPLE 1000 RECORDS Of year 1991</vt:lpstr>
      <vt:lpstr>Importing the Updated sample data to the system </vt:lpstr>
      <vt:lpstr>Combining data from all years</vt:lpstr>
      <vt:lpstr>Combining data from all  the sample years from team orange </vt:lpstr>
      <vt:lpstr>Importing Combined sample Data and  Designing it with process, training ,Testing</vt:lpstr>
      <vt:lpstr> Cross validation for logistic regression model and testing performance </vt:lpstr>
      <vt:lpstr>PowerPoint Presentation</vt:lpstr>
      <vt:lpstr> Accuracy-90.67% ,Precision ,Recall  Logistic Regression model</vt:lpstr>
      <vt:lpstr>Performance vector </vt:lpstr>
      <vt:lpstr>Importing the data for 12 records  </vt:lpstr>
      <vt:lpstr>Example set values</vt:lpstr>
      <vt:lpstr>SINDHUJA PULUMATI – YEAR 1996</vt:lpstr>
      <vt:lpstr>Python code for Sampling excel file for Year 1996</vt:lpstr>
      <vt:lpstr>Inserting Delay column into the record</vt:lpstr>
      <vt:lpstr>Displaying Sample of 1000 records</vt:lpstr>
      <vt:lpstr>Loading CSV file to our machine</vt:lpstr>
      <vt:lpstr>COMBINED EXCEL FILES USING EXCEL</vt:lpstr>
      <vt:lpstr>Design for Combined csv data</vt:lpstr>
      <vt:lpstr>Assigning Parameters, roles and reading CSV file</vt:lpstr>
      <vt:lpstr>Selection of Attributes  </vt:lpstr>
      <vt:lpstr>Cross Validation </vt:lpstr>
      <vt:lpstr>Results: Accuracy vs Precision vs Recall Accuracy:90.28%    </vt:lpstr>
      <vt:lpstr>PRECISION: 89.54%</vt:lpstr>
      <vt:lpstr>RECALL: 90.36%</vt:lpstr>
      <vt:lpstr>PowerPoint Presentation</vt:lpstr>
      <vt:lpstr>Design for 12 Records</vt:lpstr>
      <vt:lpstr>PARAMETERS FOR 12 RECORDS</vt:lpstr>
      <vt:lpstr>Predicted 4Y and 8N values</vt:lpstr>
      <vt:lpstr>                            RIYA SARODE YEAR 2001</vt:lpstr>
      <vt:lpstr>CODE FOR Selecting 1000 random records for year 2001</vt:lpstr>
      <vt:lpstr>DISPLAYING data in excel for year 2001</vt:lpstr>
      <vt:lpstr>Combining data from all years</vt:lpstr>
      <vt:lpstr>Combined data file in excel</vt:lpstr>
      <vt:lpstr>RapiDminEr: importing, training and testing the data</vt:lpstr>
      <vt:lpstr>Cross Validation </vt:lpstr>
      <vt:lpstr>Attribute Selection</vt:lpstr>
      <vt:lpstr>Graph of RANDOM FOREST MODEL</vt:lpstr>
      <vt:lpstr>Performance vector</vt:lpstr>
      <vt:lpstr>Result of 12 records</vt:lpstr>
      <vt:lpstr>SHWETA SAWANT - 2006</vt:lpstr>
      <vt:lpstr>SELECTING RANDOM 1000 RECORDS FROM ASSIGNED YEAR 2006</vt:lpstr>
      <vt:lpstr>Adding a new column Delay Column and adding N if arrdelay and depdelay has value less than or equal to 0 otherwise adding Y</vt:lpstr>
      <vt:lpstr>DISPLAYING 1000 RANDOM RECORDS USING PRINT FUNCTION</vt:lpstr>
      <vt:lpstr>EXTRACTING AND DOWNLOADING THE FILE TO LOCAL DEVICE</vt:lpstr>
      <vt:lpstr>COMBINING THE FILES using excel:</vt:lpstr>
      <vt:lpstr>Steps to load combined data into local repository in rapid miner</vt:lpstr>
      <vt:lpstr>Creating a repository</vt:lpstr>
      <vt:lpstr>Formating and storing the combined file in local repository</vt:lpstr>
      <vt:lpstr>Model &amp; flow : Deep learning</vt:lpstr>
      <vt:lpstr>Selection of attributes:</vt:lpstr>
      <vt:lpstr>Cross validation:</vt:lpstr>
      <vt:lpstr>PERFORMANCE VECTOR: ACCURACY – 93.27 %</vt:lpstr>
      <vt:lpstr>PERFORMANCE VECTOR: RECALL – 92.03 %</vt:lpstr>
      <vt:lpstr>PERFORMANCE VECTOR: precision – 92.31 %</vt:lpstr>
      <vt:lpstr>OUTPUT ON APPLYING DEEP LEARNING MODEL </vt:lpstr>
      <vt:lpstr>Predicting the delay for 12 flight records</vt:lpstr>
      <vt:lpstr>Selection of attributes for 12 records:</vt:lpstr>
      <vt:lpstr>Output: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Vartak, Mr. Omkar Sharad</cp:lastModifiedBy>
  <cp:revision>2</cp:revision>
  <dcterms:created xsi:type="dcterms:W3CDTF">2022-12-13T04:25:40Z</dcterms:created>
  <dcterms:modified xsi:type="dcterms:W3CDTF">2022-12-15T07:15:37Z</dcterms:modified>
</cp:coreProperties>
</file>